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88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88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7280" cy="332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  <p:pic>
        <p:nvPicPr>
          <p:cNvPr id="6" name="Picture 5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7280" cy="33264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  <p:pic>
        <p:nvPicPr>
          <p:cNvPr id="6" name="Picture 5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85800" y="1597680"/>
            <a:ext cx="7771320" cy="1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1371600" y="2914560"/>
            <a:ext cx="6399720" cy="131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457200" y="79200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latin typeface="Times New Roman"/>
              </a:rPr>
              <a:t>Raznolikost svjetskog stanovništva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457200" y="501840"/>
            <a:ext cx="8228880" cy="438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3200" b="0" strike="noStrike" spc="-1">
                <a:latin typeface="Arial"/>
              </a:rPr>
              <a:t>                                          </a:t>
            </a:r>
          </a:p>
          <a:p>
            <a:pPr algn="ctr"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3200" b="0" strike="noStrike" spc="-1">
                <a:latin typeface="Arial"/>
              </a:rPr>
              <a:t>                                     </a:t>
            </a:r>
          </a:p>
          <a:p>
            <a:pPr algn="ctr"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3200" b="0" strike="noStrike" spc="-1">
                <a:latin typeface="Times New Roman"/>
              </a:rPr>
              <a:t>                                                         Stanovništvo 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84" name="Picture 83"/>
          <p:cNvPicPr/>
          <p:nvPr/>
        </p:nvPicPr>
        <p:blipFill>
          <a:blip r:embed="rId2" cstate="print"/>
          <a:stretch/>
        </p:blipFill>
        <p:spPr>
          <a:xfrm>
            <a:off x="1296000" y="1597680"/>
            <a:ext cx="6119640" cy="263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/>
          <p:cNvPicPr/>
          <p:nvPr/>
        </p:nvPicPr>
        <p:blipFill>
          <a:blip r:embed="rId2" cstate="print"/>
          <a:stretch/>
        </p:blipFill>
        <p:spPr>
          <a:xfrm>
            <a:off x="673560" y="252720"/>
            <a:ext cx="2998080" cy="449892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4248000" y="1368000"/>
            <a:ext cx="439164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400" b="0" i="1" strike="noStrike" spc="-1">
                <a:latin typeface="Times New Roman"/>
              </a:rPr>
              <a:t>Prepoznaješ li grad na fotografiji? 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>
                <a:latin typeface="Times New Roman"/>
              </a:rPr>
              <a:t>Radi se o svetom gradu muslimana, židova i kršćana.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6423120" y="3312000"/>
            <a:ext cx="16405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1" strike="noStrike" spc="-1">
                <a:latin typeface="Arial"/>
              </a:rPr>
              <a:t>JERUZALEM.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04840"/>
            <a:ext cx="8228880" cy="85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4000" b="0" strike="noStrike" spc="-1">
                <a:latin typeface="Times New Roman"/>
              </a:rPr>
              <a:t>Pisma </a:t>
            </a:r>
          </a:p>
        </p:txBody>
      </p:sp>
      <p:sp>
        <p:nvSpPr>
          <p:cNvPr id="111" name="TextShape 2"/>
          <p:cNvSpPr txBox="1"/>
          <p:nvPr/>
        </p:nvSpPr>
        <p:spPr>
          <a:xfrm>
            <a:off x="504000" y="119340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0" strike="noStrike" spc="-1">
                <a:latin typeface="Times New Roman"/>
              </a:rPr>
              <a:t>latinica, ćirilica, hebrejsko i arapsko pismo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0" strike="noStrike" spc="-1">
                <a:latin typeface="Times New Roman"/>
              </a:rPr>
              <a:t>tradicionalno, znakovno pismo - kinesko</a:t>
            </a:r>
          </a:p>
        </p:txBody>
      </p:sp>
      <p:pic>
        <p:nvPicPr>
          <p:cNvPr id="112" name="Picture 4"/>
          <p:cNvPicPr/>
          <p:nvPr/>
        </p:nvPicPr>
        <p:blipFill>
          <a:blip r:embed="rId2" cstate="print"/>
          <a:stretch/>
        </p:blipFill>
        <p:spPr>
          <a:xfrm>
            <a:off x="504000" y="2448000"/>
            <a:ext cx="3312000" cy="220680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2160000" y="4248000"/>
            <a:ext cx="1224000" cy="28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hr-HR" sz="1800" b="0" strike="noStrike" spc="-1">
                <a:latin typeface="Arial"/>
              </a:rPr>
              <a:t>Arapsko </a:t>
            </a:r>
          </a:p>
        </p:txBody>
      </p:sp>
      <p:pic>
        <p:nvPicPr>
          <p:cNvPr id="114" name="Picture 6"/>
          <p:cNvPicPr/>
          <p:nvPr/>
        </p:nvPicPr>
        <p:blipFill>
          <a:blip r:embed="rId3" cstate="print"/>
          <a:stretch/>
        </p:blipFill>
        <p:spPr>
          <a:xfrm>
            <a:off x="5007240" y="2232000"/>
            <a:ext cx="2192760" cy="2592000"/>
          </a:xfrm>
          <a:prstGeom prst="rect">
            <a:avLst/>
          </a:prstGeom>
          <a:ln>
            <a:noFill/>
          </a:ln>
        </p:spPr>
      </p:pic>
      <p:sp>
        <p:nvSpPr>
          <p:cNvPr id="115" name="CustomShape 4"/>
          <p:cNvSpPr/>
          <p:nvPr/>
        </p:nvSpPr>
        <p:spPr>
          <a:xfrm>
            <a:off x="6192000" y="4392000"/>
            <a:ext cx="936000" cy="28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hr-HR" sz="1800" b="0" strike="noStrike" spc="-1">
                <a:latin typeface="Arial"/>
              </a:rPr>
              <a:t>Kinesko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04840"/>
            <a:ext cx="8228880" cy="85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UN</a:t>
            </a:r>
          </a:p>
        </p:txBody>
      </p:sp>
      <p:sp>
        <p:nvSpPr>
          <p:cNvPr id="117" name="TextShape 2"/>
          <p:cNvSpPr txBox="1"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35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ljudi se udružuju u organizacije da bi se što više međusobno povezali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cilj UN-a očuvanje mira i sugurnosti u svijetu, osnovana 1945.u San Franciscu, a danas joj je sjedište New York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UNICEF – Međunarodni dječji fond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UNESCO – specijalizirana organizacija UN-a za intelektualna i etička pitanja na području obrazovanja, znanosti i kulture.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23528" y="843558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 dirty="0">
                <a:latin typeface="Arial"/>
              </a:rPr>
              <a:t>Ponovimo </a:t>
            </a:r>
          </a:p>
        </p:txBody>
      </p:sp>
      <p:sp>
        <p:nvSpPr>
          <p:cNvPr id="119" name="CustomShape 2"/>
          <p:cNvSpPr/>
          <p:nvPr/>
        </p:nvSpPr>
        <p:spPr>
          <a:xfrm>
            <a:off x="467544" y="1707654"/>
            <a:ext cx="822888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0" strike="noStrike" spc="-1" dirty="0">
                <a:latin typeface="Arial"/>
              </a:rPr>
              <a:t>Riješite zadatke u RB.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>
                <a:latin typeface="Times New Roman"/>
              </a:rPr>
              <a:t>Izradila: Marija Ros Kozarić,prof.</a:t>
            </a:r>
            <a:endParaRPr lang="hr-H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771480"/>
            <a:ext cx="8228520" cy="71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457200" y="1563480"/>
            <a:ext cx="8228520" cy="30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457200" y="359640"/>
            <a:ext cx="8228880" cy="54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3600" b="0" strike="noStrike" spc="-1">
                <a:latin typeface="Times New Roman"/>
              </a:rPr>
              <a:t>Nakon ovog sata moći ćeš...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411120" y="1193400"/>
            <a:ext cx="822888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5000" lnSpcReduction="10000"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navesti primjere različitih pisama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razlikovati važne jezike međunarodnoga sporazumijevanja od jezika s najvećim brojem govornika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objasniti s pomoću dijagrama i tematskih karata jezičnu i  religijsku strukturu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navesti ime najvažnije međunarodne organizacije i procijeniti njeno značenje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>
                <a:latin typeface="Times New Roman"/>
              </a:rPr>
              <a:t>u svijetu žive mnogi </a:t>
            </a:r>
            <a:r>
              <a:rPr lang="hr-HR" sz="2600" b="1" strike="noStrike" spc="-1">
                <a:latin typeface="Times New Roman"/>
              </a:rPr>
              <a:t>narodi </a:t>
            </a:r>
            <a:r>
              <a:rPr lang="hr-HR" sz="2600" b="0" strike="noStrike" spc="-1">
                <a:latin typeface="Times New Roman"/>
              </a:rPr>
              <a:t>(narod povezuje svijest o zajedničkoj pripadnosti i cjelovitosti)</a:t>
            </a:r>
            <a:endParaRPr lang="hr-HR" sz="26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>
                <a:latin typeface="Times New Roman"/>
              </a:rPr>
              <a:t>ljudi se međusobno razlikuju prema: religiji, boji kože, jeziku, pismu</a:t>
            </a:r>
            <a:endParaRPr lang="hr-H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10760" y="5724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latin typeface="Times New Roman"/>
              </a:rPr>
              <a:t>Jezici 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7000"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više od 7 tisuća jezika</a:t>
            </a:r>
            <a:endParaRPr lang="hr-HR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1" strike="noStrike" spc="-1">
                <a:latin typeface="Times New Roman"/>
              </a:rPr>
              <a:t>najviše govornika u svijetu – kineski (mandarinski)</a:t>
            </a:r>
            <a:endParaRPr lang="hr-HR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1" strike="noStrike" spc="-1">
                <a:latin typeface="Times New Roman"/>
              </a:rPr>
              <a:t>međunarodni jezici – engleski, španjolski, francuski...</a:t>
            </a:r>
            <a:endParaRPr lang="hr-HR" sz="32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1" strike="noStrike" spc="-1">
                <a:latin typeface="Times New Roman"/>
              </a:rPr>
              <a:t>znakovni jezik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/>
          <p:cNvPicPr/>
          <p:nvPr/>
        </p:nvPicPr>
        <p:blipFill>
          <a:blip r:embed="rId2" cstate="print"/>
          <a:stretch/>
        </p:blipFill>
        <p:spPr>
          <a:xfrm rot="19800">
            <a:off x="262753" y="861815"/>
            <a:ext cx="6351120" cy="391896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6768000" y="1253880"/>
            <a:ext cx="215964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200" b="0" strike="noStrike" spc="-1">
                <a:latin typeface="Times New Roman"/>
              </a:rPr>
              <a:t>Analizirajte tematsku kartu jezika.</a:t>
            </a:r>
            <a:endParaRPr lang="hr-H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200" b="0" strike="noStrike" spc="-1">
                <a:latin typeface="Times New Roman"/>
              </a:rPr>
              <a:t>1. Koji je najrašireniji međunarodni jezik?</a:t>
            </a:r>
            <a:endParaRPr lang="hr-H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200" b="0" strike="noStrike" spc="-1">
                <a:latin typeface="Times New Roman"/>
              </a:rPr>
              <a:t>2.Koji jezik ima najviše govornika?</a:t>
            </a:r>
            <a:endParaRPr lang="hr-H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29880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latin typeface="Times New Roman"/>
              </a:rPr>
              <a:t>Rase</a:t>
            </a:r>
            <a:r>
              <a:rPr lang="hr-HR" sz="4400" b="0" strike="noStrike" spc="-1">
                <a:latin typeface="Arial"/>
              </a:rPr>
              <a:t> </a:t>
            </a:r>
          </a:p>
        </p:txBody>
      </p:sp>
      <p:sp>
        <p:nvSpPr>
          <p:cNvPr id="96" name="CustomShape 2"/>
          <p:cNvSpPr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0" strike="noStrike" spc="-1">
                <a:latin typeface="Times New Roman"/>
              </a:rPr>
              <a:t>3 rasne skupine: </a:t>
            </a:r>
            <a:r>
              <a:rPr lang="hr-HR" sz="2800" b="1" strike="noStrike" spc="-1">
                <a:latin typeface="Times New Roman"/>
              </a:rPr>
              <a:t>bijela, crna i žuta</a:t>
            </a:r>
            <a:endParaRPr lang="hr-HR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1" strike="noStrike" spc="-1">
                <a:latin typeface="Times New Roman"/>
              </a:rPr>
              <a:t>Mješanci:</a:t>
            </a:r>
            <a:r>
              <a:rPr lang="hr-HR" sz="2800" b="0" strike="noStrike" spc="-1">
                <a:latin typeface="Times New Roman"/>
              </a:rPr>
              <a:t> mulati,</a:t>
            </a:r>
            <a:endParaRPr lang="hr-HR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0" strike="noStrike" spc="-1">
                <a:latin typeface="Times New Roman"/>
              </a:rPr>
              <a:t>                 mestici, </a:t>
            </a:r>
            <a:endParaRPr lang="hr-HR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0" strike="noStrike" spc="-1">
                <a:latin typeface="Times New Roman"/>
              </a:rPr>
              <a:t>              zambosi</a:t>
            </a:r>
            <a:endParaRPr lang="hr-H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32000" y="123840"/>
            <a:ext cx="8228880" cy="61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000" b="0" strike="noStrike" spc="-1">
                <a:latin typeface="Times New Roman"/>
              </a:rPr>
              <a:t>Religije </a:t>
            </a:r>
            <a:endParaRPr lang="hr-HR" sz="40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1000" lnSpcReduction="10000"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1" strike="noStrike" spc="-1">
                <a:latin typeface="Times New Roman"/>
              </a:rPr>
              <a:t>kršćanstvo, islam, hinduizam i budizam</a:t>
            </a:r>
            <a:endParaRPr lang="hr-HR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800" b="0" strike="noStrike" spc="-1">
                <a:latin typeface="Times New Roman"/>
              </a:rPr>
              <a:t>ateisti</a:t>
            </a:r>
            <a:endParaRPr lang="hr-HR" sz="28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i="1" strike="noStrike" spc="-1">
                <a:latin typeface="Times New Roman"/>
              </a:rPr>
              <a:t>Zadatak: </a:t>
            </a:r>
            <a:endParaRPr lang="hr-HR" sz="2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i="1" strike="noStrike" spc="-1">
                <a:latin typeface="Times New Roman"/>
              </a:rPr>
              <a:t>pročitati tekst </a:t>
            </a:r>
            <a:endParaRPr lang="hr-HR" sz="2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i="1" strike="noStrike" spc="-1">
                <a:latin typeface="Times New Roman"/>
              </a:rPr>
              <a:t>u udžbeniku 72-73 </a:t>
            </a:r>
            <a:endParaRPr lang="hr-HR" sz="2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i="1" strike="noStrike" spc="-1">
                <a:latin typeface="Times New Roman"/>
              </a:rPr>
              <a:t>te izraditi umnu </a:t>
            </a:r>
            <a:endParaRPr lang="hr-HR" sz="2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i="1" strike="noStrike" spc="-1">
                <a:latin typeface="Times New Roman"/>
              </a:rPr>
              <a:t>mapu sa središnjim</a:t>
            </a:r>
            <a:endParaRPr lang="hr-HR" sz="2400" b="0" strike="noStrike" spc="-1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i="1" strike="noStrike" spc="-1">
                <a:latin typeface="Times New Roman"/>
              </a:rPr>
              <a:t>pojmom : RELIGIJE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hr-HR" sz="2400" b="0" strike="noStrike" spc="-1">
              <a:latin typeface="Arial"/>
            </a:endParaRPr>
          </a:p>
        </p:txBody>
      </p:sp>
      <p:pic>
        <p:nvPicPr>
          <p:cNvPr id="99" name="Picture 2"/>
          <p:cNvPicPr/>
          <p:nvPr/>
        </p:nvPicPr>
        <p:blipFill>
          <a:blip r:embed="rId2" cstate="print"/>
          <a:stretch/>
        </p:blipFill>
        <p:spPr>
          <a:xfrm>
            <a:off x="3203848" y="1491630"/>
            <a:ext cx="5358600" cy="332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/>
          <p:cNvPicPr/>
          <p:nvPr/>
        </p:nvPicPr>
        <p:blipFill>
          <a:blip r:embed="rId2" cstate="print"/>
          <a:stretch/>
        </p:blipFill>
        <p:spPr>
          <a:xfrm>
            <a:off x="0" y="0"/>
            <a:ext cx="6084168" cy="514350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6228184" y="4587974"/>
            <a:ext cx="147639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600" b="0" strike="noStrike" spc="-1" dirty="0">
                <a:latin typeface="Times New Roman"/>
              </a:rPr>
              <a:t>Simboli religija </a:t>
            </a:r>
            <a:endParaRPr lang="hr-HR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 cstate="print"/>
          <a:stretch/>
        </p:blipFill>
        <p:spPr>
          <a:xfrm>
            <a:off x="256320" y="177840"/>
            <a:ext cx="6583320" cy="212580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360000" y="2260440"/>
            <a:ext cx="2663640" cy="2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900" b="0" strike="noStrike" spc="-1">
                <a:latin typeface="Times New Roman"/>
              </a:rPr>
              <a:t>Bazilika sv. Petra u Vatikanu</a:t>
            </a:r>
            <a:endParaRPr lang="hr-HR" sz="900" b="0" strike="noStrike" spc="-1">
              <a:latin typeface="Arial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3" cstate="print"/>
          <a:stretch/>
        </p:blipFill>
        <p:spPr>
          <a:xfrm>
            <a:off x="144000" y="2804400"/>
            <a:ext cx="6171840" cy="2338920"/>
          </a:xfrm>
          <a:prstGeom prst="rect">
            <a:avLst/>
          </a:prstGeom>
          <a:ln>
            <a:noFill/>
          </a:ln>
        </p:spPr>
      </p:pic>
      <p:pic>
        <p:nvPicPr>
          <p:cNvPr id="105" name="Picture 2"/>
          <p:cNvPicPr/>
          <p:nvPr/>
        </p:nvPicPr>
        <p:blipFill>
          <a:blip r:embed="rId4" cstate="print"/>
          <a:stretch/>
        </p:blipFill>
        <p:spPr>
          <a:xfrm>
            <a:off x="5616000" y="216000"/>
            <a:ext cx="3455640" cy="331164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6408000" y="3528000"/>
            <a:ext cx="266364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800" b="0" strike="noStrike" spc="-1">
                <a:latin typeface="Times New Roman"/>
              </a:rPr>
              <a:t>Meka, hodočasnici</a:t>
            </a:r>
            <a:endParaRPr lang="hr-HR" sz="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282</Words>
  <Application>Microsoft Office PowerPoint</Application>
  <PresentationFormat>On-screen Show (16:9)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sbp</cp:lastModifiedBy>
  <cp:revision>16</cp:revision>
  <dcterms:created xsi:type="dcterms:W3CDTF">2019-03-27T12:00:31Z</dcterms:created>
  <dcterms:modified xsi:type="dcterms:W3CDTF">2020-01-10T06:50:20Z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